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slide" Target="slides/slide1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Salve a tutti sono luca massuda e faccio parte del team how i met ur data insieme ad andrea bergonzo. </a:t>
            </a:r>
          </a:p>
          <a:p>
            <a:pPr lvl="0" rtl="0">
              <a:spcBef>
                <a:spcPts val="0"/>
              </a:spcBef>
              <a:buNone/>
            </a:pPr>
            <a:r>
              <a:rPr lang="en"/>
              <a:t>Il nostro è un progetto di analisi streaming su dati finanziari.</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Grazie per l’attenzione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Il dominio che abbiamo scelto si presta molto bene ad essere analizzato con tecnologie big data, poichè abbiamo oltre 16 mila azioni che cambiano valore più volte al secondo.</a:t>
            </a:r>
          </a:p>
          <a:p>
            <a:pPr lvl="0" rtl="0">
              <a:spcBef>
                <a:spcPts val="0"/>
              </a:spcBef>
              <a:buNone/>
            </a:pPr>
            <a:r>
              <a:rPr lang="en"/>
              <a:t>Vediamo ora la nostra architettura per l’analisi streaming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Il motore di analisi è rappresentato da spark dove la parte streaming prende i dati da kafka che utilizza per diversi tipi di analisi.</a:t>
            </a:r>
          </a:p>
          <a:p>
            <a:pPr lvl="0">
              <a:spcBef>
                <a:spcPts val="0"/>
              </a:spcBef>
              <a:buNone/>
            </a:pPr>
            <a:r>
              <a:t/>
            </a:r>
            <a:endParaRPr/>
          </a:p>
          <a:p>
            <a:pPr lvl="0">
              <a:spcBef>
                <a:spcPts val="0"/>
              </a:spcBef>
              <a:buNone/>
            </a:pPr>
            <a:r>
              <a:rPr lang="en"/>
              <a:t>In generale è composta dal motore di analisi rappresentato da spark la cui parte streaming prende i dati da kafka che utilizza per diversi tipi di analisi. </a:t>
            </a:r>
          </a:p>
          <a:p>
            <a:pPr lvl="0">
              <a:spcBef>
                <a:spcPts val="0"/>
              </a:spcBef>
              <a:buNone/>
            </a:pPr>
            <a:r>
              <a:rPr lang="en"/>
              <a:t>Alcune di queste analisi sono complesse ed utilizzano tecniche di machine learning usando MLlib. </a:t>
            </a:r>
          </a:p>
          <a:p>
            <a:pPr lvl="0">
              <a:spcBef>
                <a:spcPts val="0"/>
              </a:spcBef>
              <a:buNone/>
            </a:pPr>
            <a:r>
              <a:rPr lang="en"/>
              <a:t>I risultati sono salvati su cassandra per essere poi utilizzati per un analisi offline.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Abbiamo trovato online delle API gratuite che sfruttano Yahoo Finance e ci forniscono i dati real time di tutte le borse del mondo. </a:t>
            </a:r>
          </a:p>
          <a:p>
            <a:pPr lvl="0">
              <a:spcBef>
                <a:spcPts val="0"/>
              </a:spcBef>
              <a:buNone/>
            </a:pPr>
            <a:r>
              <a:rPr lang="en"/>
              <a:t>Abbiamo scelto di non integrare direttamente queste API con spark, ma abbiamo posto un livello intermedio rappresentao da </a:t>
            </a:r>
            <a:r>
              <a:rPr lang="en">
                <a:solidFill>
                  <a:schemeClr val="dk1"/>
                </a:solidFill>
              </a:rPr>
              <a:t>Kafka che ci ha permesso di disaccoppiare l’applicazione dalla fonte di dati.</a:t>
            </a:r>
          </a:p>
          <a:p>
            <a:pPr lvl="0">
              <a:spcBef>
                <a:spcPts val="0"/>
              </a:spcBef>
              <a:buNone/>
            </a:pPr>
            <a:r>
              <a:rPr lang="en">
                <a:solidFill>
                  <a:schemeClr val="dk1"/>
                </a:solidFill>
              </a:rPr>
              <a:t>In questo modo siamo in grado di cambiare facilmente la fonte di dati o il motore di analisi. </a:t>
            </a:r>
          </a:p>
          <a:p>
            <a:pPr lvl="0">
              <a:spcBef>
                <a:spcPts val="0"/>
              </a:spcBef>
              <a:buNone/>
            </a:pPr>
            <a:r>
              <a:rPr lang="en">
                <a:solidFill>
                  <a:schemeClr val="dk1"/>
                </a:solidFill>
              </a:rPr>
              <a:t>Quindi i dati vengono prodotti da yahoo f messi in una coda kafka e utilizzati da spark</a:t>
            </a:r>
          </a:p>
          <a:p>
            <a:pPr lvl="0" rtl="0">
              <a:spcBef>
                <a:spcPts val="0"/>
              </a:spcBef>
              <a:buNone/>
            </a:pPr>
            <a:r>
              <a:rPr lang="en">
                <a:solidFill>
                  <a:schemeClr val="dk1"/>
                </a:solidFill>
              </a:rPr>
              <a:t>Quindi il flusso di dati è il seguente abbiamo yahoo che ci fornisce i dati e svolge il ruolo di publisher, kafka che li gestisce in una coda e spark che li utilizza.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La nostra infrastruttura si basa su tutto l’ecosistema di spark quindi spark streaming per il real time e spark batch per analisi offline.</a:t>
            </a:r>
          </a:p>
          <a:p>
            <a:pPr lvl="0">
              <a:spcBef>
                <a:spcPts val="0"/>
              </a:spcBef>
              <a:buNone/>
            </a:pPr>
            <a:r>
              <a:rPr lang="en">
                <a:solidFill>
                  <a:schemeClr val="dk1"/>
                </a:solidFill>
              </a:rPr>
              <a:t>Entrambe si appoggiano su spark MLlib libreria di machine learning per allenare un modello che riutilizzano.</a:t>
            </a:r>
          </a:p>
          <a:p>
            <a:pPr lvl="0" rtl="0">
              <a:spcBef>
                <a:spcPts val="0"/>
              </a:spcBef>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Tra le analisi effettuate coni machine learning la più interessante è quella che si basa sull’algoritmo kmeans streaming di clustering. </a:t>
            </a:r>
          </a:p>
          <a:p>
            <a:pPr lvl="0">
              <a:spcBef>
                <a:spcPts val="0"/>
              </a:spcBef>
              <a:buNone/>
            </a:pPr>
            <a:r>
              <a:rPr lang="en">
                <a:solidFill>
                  <a:schemeClr val="dk1"/>
                </a:solidFill>
              </a:rPr>
              <a:t>Siamo in grado di raggruppare le azioni in base al loro andamento. </a:t>
            </a:r>
          </a:p>
          <a:p>
            <a:pPr lvl="0">
              <a:spcBef>
                <a:spcPts val="0"/>
              </a:spcBef>
              <a:buNone/>
            </a:pPr>
            <a:r>
              <a:rPr lang="en">
                <a:solidFill>
                  <a:schemeClr val="dk1"/>
                </a:solidFill>
              </a:rPr>
              <a:t>Su questi cluster si possono fare ulteriori analisi , per esempio vediamo nell immagine le azioni che per </a:t>
            </a:r>
            <a:r>
              <a:rPr lang="en">
                <a:solidFill>
                  <a:schemeClr val="dk1"/>
                </a:solidFill>
              </a:rPr>
              <a:t>maggiore </a:t>
            </a:r>
            <a:r>
              <a:rPr lang="en">
                <a:solidFill>
                  <a:schemeClr val="dk1"/>
                </a:solidFill>
              </a:rPr>
              <a:t>tempo stanno stanno avendo comportamenti simili.</a:t>
            </a:r>
          </a:p>
          <a:p>
            <a:pPr lvl="0">
              <a:spcBef>
                <a:spcPts val="0"/>
              </a:spcBef>
              <a:buNone/>
            </a:pPr>
            <a:r>
              <a:rPr lang="en">
                <a:solidFill>
                  <a:schemeClr val="dk1"/>
                </a:solidFill>
              </a:rPr>
              <a:t>I numeri nell immagine rappresentano per quanti intervalli temporali le azioni sono state nello stesso cluster. </a:t>
            </a:r>
          </a:p>
          <a:p>
            <a:pPr lvl="0">
              <a:spcBef>
                <a:spcPts val="0"/>
              </a:spcBef>
              <a:buNone/>
            </a:pPr>
            <a:r>
              <a:rPr lang="en">
                <a:solidFill>
                  <a:schemeClr val="dk1"/>
                </a:solidFill>
              </a:rPr>
              <a:t>Nella prima riga netflix zinga ed altre sono nello stesso cluster per 28 istanti temporali mentre la stessa cosa accade nella seconda riga però facebook ha fatto parte di quel cluster per 17 instanti su 21 perchè gli insiemi sono uguali con l’eccezione di facebook.</a:t>
            </a:r>
          </a:p>
          <a:p>
            <a:pPr lvl="0">
              <a:spcBef>
                <a:spcPts val="0"/>
              </a:spcBef>
              <a:buNone/>
            </a:pPr>
            <a:r>
              <a:rPr lang="en">
                <a:solidFill>
                  <a:schemeClr val="dk1"/>
                </a:solidFill>
              </a:rPr>
              <a:t>Un altra analisi con il machine learning è quella di classificazione, abbiamo tentato di predirre l’andamento futuro delle azioni, ma è un task molto complesso soprattutto senza il supporto di un esperto del settore. Quindi il risultato non è stato quello sperato.</a:t>
            </a:r>
          </a:p>
          <a:p>
            <a:pPr lvl="0" rtl="0">
              <a:spcBef>
                <a:spcPts val="0"/>
              </a:spcBef>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La prima analisi effettuata è stata quella di calcolarsi i valori OHLC cioè il prezzo di apetura più alto più basso e di chiusura di una determinata finestra temporale.</a:t>
            </a:r>
          </a:p>
          <a:p>
            <a:pPr lvl="0">
              <a:spcBef>
                <a:spcPts val="0"/>
              </a:spcBef>
              <a:buNone/>
            </a:pPr>
            <a:r>
              <a:rPr lang="en">
                <a:solidFill>
                  <a:schemeClr val="dk1"/>
                </a:solidFill>
              </a:rPr>
              <a:t>Già questa analisi ha un valore economico. Ad esempio una collezione completa della durata di un anno di 16.000 simboli con intervallo temporale di un minuto viene venduta per $4.000.</a:t>
            </a:r>
          </a:p>
          <a:p>
            <a:pPr lvl="0">
              <a:spcBef>
                <a:spcPts val="0"/>
              </a:spcBef>
              <a:buNone/>
            </a:pPr>
            <a:r>
              <a:rPr lang="en">
                <a:solidFill>
                  <a:schemeClr val="dk1"/>
                </a:solidFill>
              </a:rPr>
              <a:t>In immagine abbiamo un esempio dei record collezionati.</a:t>
            </a:r>
          </a:p>
          <a:p>
            <a:pPr lvl="0">
              <a:spcBef>
                <a:spcPts val="0"/>
              </a:spcBef>
              <a:buClr>
                <a:schemeClr val="dk1"/>
              </a:buClr>
              <a:buSzPct val="100000"/>
              <a:buFont typeface="Arial"/>
              <a:buNone/>
            </a:pPr>
            <a:r>
              <a:rPr lang="en">
                <a:solidFill>
                  <a:schemeClr val="dk1"/>
                </a:solidFill>
              </a:rPr>
              <a:t>Abbiamo effettuato altri tipi di analisi tra cui quelle di calcolare gli stock con maggiore variazione di prezzo sia positiva che negativa in un intervallo di tempo.</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solidFill>
                  <a:schemeClr val="dk1"/>
                </a:solidFill>
              </a:rPr>
              <a:t>Riguardo la persistenza dei dati stavamo cercando un DataBase che offrisse Availability e Partition-Tolerance e fosse adatto a memorizzare le time series data, quindi abbiamo scelto cassandra.</a:t>
            </a:r>
          </a:p>
          <a:p>
            <a:pPr lvl="0" rtl="0">
              <a:lnSpc>
                <a:spcPct val="115000"/>
              </a:lnSpc>
              <a:spcBef>
                <a:spcPts val="0"/>
              </a:spcBef>
              <a:buNone/>
            </a:pPr>
            <a:r>
              <a:rPr lang="en">
                <a:solidFill>
                  <a:schemeClr val="dk1"/>
                </a:solidFill>
              </a:rPr>
              <a:t>Gli aggregati delle analisi streaming vengono salvati su cassandra e successivamente vengono riutilizzati come dati storici per analisi offline.</a:t>
            </a:r>
          </a:p>
          <a:p>
            <a:pPr lvl="0" rtl="0">
              <a:spcBef>
                <a:spcPts val="0"/>
              </a:spcBef>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L’intera architettura è stata distribuita su amazon web service. Allocando un cluster diverso per ogni servizio, kafka spark e cassandra.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02.png"/><Relationship Id="rId5" Type="http://schemas.openxmlformats.org/officeDocument/2006/relationships/image" Target="../media/image0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5.jpg"/><Relationship Id="rId4" Type="http://schemas.openxmlformats.org/officeDocument/2006/relationships/image" Target="../media/image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1.png"/><Relationship Id="rId4" Type="http://schemas.openxmlformats.org/officeDocument/2006/relationships/image" Target="../media/image0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rIns="91425" tIns="91425">
            <a:noAutofit/>
          </a:bodyPr>
          <a:lstStyle/>
          <a:p>
            <a:pPr lvl="0" rtl="0">
              <a:spcBef>
                <a:spcPts val="0"/>
              </a:spcBef>
              <a:buNone/>
            </a:pPr>
            <a:r>
              <a:rPr lang="en" sz="6000"/>
              <a:t>How I Met Your Data</a:t>
            </a: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rtl="0">
              <a:lnSpc>
                <a:spcPct val="115000"/>
              </a:lnSpc>
              <a:spcBef>
                <a:spcPts val="0"/>
              </a:spcBef>
              <a:spcAft>
                <a:spcPts val="300"/>
              </a:spcAft>
              <a:buClr>
                <a:schemeClr val="dk1"/>
              </a:buClr>
              <a:buSzPct val="42307"/>
              <a:buFont typeface="Arial"/>
              <a:buNone/>
            </a:pPr>
            <a:r>
              <a:rPr b="1" lang="en" sz="2600">
                <a:solidFill>
                  <a:srgbClr val="666666"/>
                </a:solidFill>
              </a:rPr>
              <a:t>Analisi Streaming su Dati Finanziari</a:t>
            </a:r>
          </a:p>
        </p:txBody>
      </p:sp>
      <p:sp>
        <p:nvSpPr>
          <p:cNvPr id="56" name="Shape 56"/>
          <p:cNvSpPr txBox="1"/>
          <p:nvPr/>
        </p:nvSpPr>
        <p:spPr>
          <a:xfrm>
            <a:off x="6951900" y="4304700"/>
            <a:ext cx="1963500" cy="610200"/>
          </a:xfrm>
          <a:prstGeom prst="rect">
            <a:avLst/>
          </a:prstGeom>
          <a:noFill/>
          <a:ln>
            <a:noFill/>
          </a:ln>
        </p:spPr>
        <p:txBody>
          <a:bodyPr anchorCtr="0" anchor="t" bIns="91425" lIns="91425" rIns="91425" tIns="91425">
            <a:noAutofit/>
          </a:bodyPr>
          <a:lstStyle/>
          <a:p>
            <a:pPr lvl="0" rtl="0">
              <a:spcBef>
                <a:spcPts val="0"/>
              </a:spcBef>
              <a:buClr>
                <a:schemeClr val="dk1"/>
              </a:buClr>
              <a:buSzPct val="61111"/>
              <a:buFont typeface="Arial"/>
              <a:buNone/>
            </a:pPr>
            <a:r>
              <a:rPr lang="en" sz="1800">
                <a:solidFill>
                  <a:schemeClr val="dk1"/>
                </a:solidFill>
              </a:rPr>
              <a:t>Andrea Bergonzo</a:t>
            </a:r>
          </a:p>
          <a:p>
            <a:pPr lvl="0" rtl="0">
              <a:spcBef>
                <a:spcPts val="0"/>
              </a:spcBef>
              <a:buNone/>
            </a:pPr>
            <a:r>
              <a:rPr lang="en" sz="1800"/>
              <a:t>Luca Massuda</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ctrTitle"/>
          </p:nvPr>
        </p:nvSpPr>
        <p:spPr>
          <a:xfrm>
            <a:off x="311700" y="2105550"/>
            <a:ext cx="8520600" cy="932400"/>
          </a:xfrm>
          <a:prstGeom prst="rect">
            <a:avLst/>
          </a:prstGeom>
        </p:spPr>
        <p:txBody>
          <a:bodyPr anchorCtr="0" anchor="b" bIns="91425" lIns="91425" rIns="91425" tIns="91425">
            <a:noAutofit/>
          </a:bodyPr>
          <a:lstStyle/>
          <a:p>
            <a:pPr lvl="0" rtl="0">
              <a:spcBef>
                <a:spcPts val="0"/>
              </a:spcBef>
              <a:buNone/>
            </a:pPr>
            <a:r>
              <a:rPr lang="en"/>
              <a:t>Grazie per l’attenzione</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pic>
        <p:nvPicPr>
          <p:cNvPr id="61" name="Shape 61"/>
          <p:cNvPicPr preferRelativeResize="0"/>
          <p:nvPr/>
        </p:nvPicPr>
        <p:blipFill>
          <a:blip r:embed="rId3">
            <a:alphaModFix/>
          </a:blip>
          <a:stretch>
            <a:fillRect/>
          </a:stretch>
        </p:blipFill>
        <p:spPr>
          <a:xfrm>
            <a:off x="0" y="0"/>
            <a:ext cx="9144000" cy="5143498"/>
          </a:xfrm>
          <a:prstGeom prst="rect">
            <a:avLst/>
          </a:prstGeom>
          <a:noFill/>
          <a:ln>
            <a:noFill/>
          </a:ln>
        </p:spPr>
      </p:pic>
      <p:pic>
        <p:nvPicPr>
          <p:cNvPr id="62" name="Shape 62"/>
          <p:cNvPicPr preferRelativeResize="0"/>
          <p:nvPr/>
        </p:nvPicPr>
        <p:blipFill>
          <a:blip r:embed="rId4">
            <a:alphaModFix/>
          </a:blip>
          <a:stretch>
            <a:fillRect/>
          </a:stretch>
        </p:blipFill>
        <p:spPr>
          <a:xfrm>
            <a:off x="399221" y="326346"/>
            <a:ext cx="1511100" cy="1511125"/>
          </a:xfrm>
          <a:prstGeom prst="rect">
            <a:avLst/>
          </a:prstGeom>
          <a:noFill/>
          <a:ln>
            <a:noFill/>
          </a:ln>
        </p:spPr>
      </p:pic>
      <p:pic>
        <p:nvPicPr>
          <p:cNvPr id="63" name="Shape 63"/>
          <p:cNvPicPr preferRelativeResize="0"/>
          <p:nvPr/>
        </p:nvPicPr>
        <p:blipFill>
          <a:blip r:embed="rId5">
            <a:alphaModFix/>
          </a:blip>
          <a:stretch>
            <a:fillRect/>
          </a:stretch>
        </p:blipFill>
        <p:spPr>
          <a:xfrm>
            <a:off x="399225" y="2624949"/>
            <a:ext cx="1998700" cy="1955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 name="Shape 67"/>
        <p:cNvGrpSpPr/>
        <p:nvPr/>
      </p:nvGrpSpPr>
      <p:grpSpPr>
        <a:xfrm>
          <a:off x="0" y="0"/>
          <a:ext cx="0" cy="0"/>
          <a:chOff x="0" y="0"/>
          <a:chExt cx="0" cy="0"/>
        </a:xfrm>
      </p:grpSpPr>
      <p:pic>
        <p:nvPicPr>
          <p:cNvPr id="68" name="Shape 68"/>
          <p:cNvPicPr preferRelativeResize="0"/>
          <p:nvPr/>
        </p:nvPicPr>
        <p:blipFill>
          <a:blip r:embed="rId3">
            <a:alphaModFix/>
          </a:blip>
          <a:stretch>
            <a:fillRect/>
          </a:stretch>
        </p:blipFill>
        <p:spPr>
          <a:xfrm>
            <a:off x="1017050" y="863250"/>
            <a:ext cx="7524075" cy="4232324"/>
          </a:xfrm>
          <a:prstGeom prst="rect">
            <a:avLst/>
          </a:prstGeom>
          <a:noFill/>
          <a:ln>
            <a:noFill/>
          </a:ln>
        </p:spPr>
      </p:pic>
      <p:sp>
        <p:nvSpPr>
          <p:cNvPr id="69" name="Shape 69"/>
          <p:cNvSpPr txBox="1"/>
          <p:nvPr/>
        </p:nvSpPr>
        <p:spPr>
          <a:xfrm>
            <a:off x="280925" y="180600"/>
            <a:ext cx="3852600" cy="595200"/>
          </a:xfrm>
          <a:prstGeom prst="rect">
            <a:avLst/>
          </a:prstGeom>
          <a:noFill/>
          <a:ln>
            <a:noFill/>
          </a:ln>
        </p:spPr>
        <p:txBody>
          <a:bodyPr anchorCtr="0" anchor="t" bIns="91425" lIns="91425" rIns="91425" tIns="91425">
            <a:noAutofit/>
          </a:bodyPr>
          <a:lstStyle/>
          <a:p>
            <a:pPr lvl="0">
              <a:spcBef>
                <a:spcPts val="0"/>
              </a:spcBef>
              <a:buNone/>
            </a:pPr>
            <a:r>
              <a:rPr b="1" lang="en" sz="3000"/>
              <a:t>Architettura</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nvSpPr>
        <p:spPr>
          <a:xfrm>
            <a:off x="280925" y="180600"/>
            <a:ext cx="7392300" cy="595200"/>
          </a:xfrm>
          <a:prstGeom prst="rect">
            <a:avLst/>
          </a:prstGeom>
          <a:noFill/>
          <a:ln>
            <a:noFill/>
          </a:ln>
        </p:spPr>
        <p:txBody>
          <a:bodyPr anchorCtr="0" anchor="t" bIns="91425" lIns="91425" rIns="91425" tIns="91425">
            <a:noAutofit/>
          </a:bodyPr>
          <a:lstStyle/>
          <a:p>
            <a:pPr lvl="0" rtl="0">
              <a:spcBef>
                <a:spcPts val="0"/>
              </a:spcBef>
              <a:buNone/>
            </a:pPr>
            <a:r>
              <a:rPr b="1" lang="en" sz="3000"/>
              <a:t>Data Flow</a:t>
            </a:r>
          </a:p>
        </p:txBody>
      </p:sp>
      <p:pic>
        <p:nvPicPr>
          <p:cNvPr id="75" name="Shape 75"/>
          <p:cNvPicPr preferRelativeResize="0"/>
          <p:nvPr/>
        </p:nvPicPr>
        <p:blipFill>
          <a:blip r:embed="rId3">
            <a:alphaModFix/>
          </a:blip>
          <a:stretch>
            <a:fillRect/>
          </a:stretch>
        </p:blipFill>
        <p:spPr>
          <a:xfrm>
            <a:off x="129550" y="1571024"/>
            <a:ext cx="8953500" cy="2044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nvSpPr>
        <p:spPr>
          <a:xfrm>
            <a:off x="280925" y="180600"/>
            <a:ext cx="5496000" cy="595200"/>
          </a:xfrm>
          <a:prstGeom prst="rect">
            <a:avLst/>
          </a:prstGeom>
          <a:noFill/>
          <a:ln>
            <a:noFill/>
          </a:ln>
        </p:spPr>
        <p:txBody>
          <a:bodyPr anchorCtr="0" anchor="t" bIns="91425" lIns="91425" rIns="91425" tIns="91425">
            <a:noAutofit/>
          </a:bodyPr>
          <a:lstStyle/>
          <a:p>
            <a:pPr lvl="0" rtl="0">
              <a:spcBef>
                <a:spcPts val="0"/>
              </a:spcBef>
              <a:buNone/>
            </a:pPr>
            <a:r>
              <a:rPr b="1" lang="en" sz="3000"/>
              <a:t>Tecnologie di Analisi</a:t>
            </a:r>
          </a:p>
        </p:txBody>
      </p:sp>
      <p:pic>
        <p:nvPicPr>
          <p:cNvPr id="81" name="Shape 81"/>
          <p:cNvPicPr preferRelativeResize="0"/>
          <p:nvPr/>
        </p:nvPicPr>
        <p:blipFill>
          <a:blip r:embed="rId3">
            <a:alphaModFix/>
          </a:blip>
          <a:stretch>
            <a:fillRect/>
          </a:stretch>
        </p:blipFill>
        <p:spPr>
          <a:xfrm>
            <a:off x="1640200" y="882625"/>
            <a:ext cx="5720724" cy="37207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title"/>
          </p:nvPr>
        </p:nvSpPr>
        <p:spPr>
          <a:xfrm>
            <a:off x="311700" y="334025"/>
            <a:ext cx="8520600" cy="572700"/>
          </a:xfrm>
          <a:prstGeom prst="rect">
            <a:avLst/>
          </a:prstGeom>
        </p:spPr>
        <p:txBody>
          <a:bodyPr anchorCtr="0" anchor="t" bIns="91425" lIns="91425" rIns="91425" tIns="91425">
            <a:noAutofit/>
          </a:bodyPr>
          <a:lstStyle/>
          <a:p>
            <a:pPr lvl="0" rtl="0">
              <a:spcBef>
                <a:spcPts val="0"/>
              </a:spcBef>
              <a:buNone/>
            </a:pPr>
            <a:r>
              <a:rPr b="1" lang="en" sz="3000"/>
              <a:t>Analisi Machine Learning</a:t>
            </a:r>
          </a:p>
        </p:txBody>
      </p:sp>
      <p:pic>
        <p:nvPicPr>
          <p:cNvPr id="87" name="Shape 87"/>
          <p:cNvPicPr preferRelativeResize="0"/>
          <p:nvPr/>
        </p:nvPicPr>
        <p:blipFill>
          <a:blip r:embed="rId3">
            <a:alphaModFix/>
          </a:blip>
          <a:stretch>
            <a:fillRect/>
          </a:stretch>
        </p:blipFill>
        <p:spPr>
          <a:xfrm>
            <a:off x="1997425" y="906724"/>
            <a:ext cx="5056806" cy="3126800"/>
          </a:xfrm>
          <a:prstGeom prst="rect">
            <a:avLst/>
          </a:prstGeom>
          <a:noFill/>
          <a:ln>
            <a:noFill/>
          </a:ln>
        </p:spPr>
      </p:pic>
      <p:pic>
        <p:nvPicPr>
          <p:cNvPr descr="2016-07-13-17:30:58-Selection.png" id="88" name="Shape 88"/>
          <p:cNvPicPr preferRelativeResize="0"/>
          <p:nvPr/>
        </p:nvPicPr>
        <p:blipFill>
          <a:blip r:embed="rId4">
            <a:alphaModFix/>
          </a:blip>
          <a:stretch>
            <a:fillRect/>
          </a:stretch>
        </p:blipFill>
        <p:spPr>
          <a:xfrm>
            <a:off x="2508912" y="3881125"/>
            <a:ext cx="4033800" cy="572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type="title"/>
          </p:nvPr>
        </p:nvSpPr>
        <p:spPr>
          <a:xfrm>
            <a:off x="311700" y="268825"/>
            <a:ext cx="8520600" cy="572700"/>
          </a:xfrm>
          <a:prstGeom prst="rect">
            <a:avLst/>
          </a:prstGeom>
        </p:spPr>
        <p:txBody>
          <a:bodyPr anchorCtr="0" anchor="t" bIns="91425" lIns="91425" rIns="91425" tIns="91425">
            <a:noAutofit/>
          </a:bodyPr>
          <a:lstStyle/>
          <a:p>
            <a:pPr lvl="0">
              <a:spcBef>
                <a:spcPts val="0"/>
              </a:spcBef>
              <a:buNone/>
            </a:pPr>
            <a:r>
              <a:rPr b="1" lang="en" sz="3000"/>
              <a:t>Analisi OHLC</a:t>
            </a:r>
            <a:r>
              <a:rPr b="1" lang="en" sz="2400"/>
              <a:t> (Open, High, Low, Close)</a:t>
            </a:r>
          </a:p>
        </p:txBody>
      </p:sp>
      <p:pic>
        <p:nvPicPr>
          <p:cNvPr id="94" name="Shape 94"/>
          <p:cNvPicPr preferRelativeResize="0"/>
          <p:nvPr/>
        </p:nvPicPr>
        <p:blipFill>
          <a:blip r:embed="rId3">
            <a:alphaModFix/>
          </a:blip>
          <a:stretch>
            <a:fillRect/>
          </a:stretch>
        </p:blipFill>
        <p:spPr>
          <a:xfrm>
            <a:off x="1638325" y="1066775"/>
            <a:ext cx="5769874" cy="2354575"/>
          </a:xfrm>
          <a:prstGeom prst="rect">
            <a:avLst/>
          </a:prstGeom>
          <a:noFill/>
          <a:ln>
            <a:noFill/>
          </a:ln>
        </p:spPr>
      </p:pic>
      <p:pic>
        <p:nvPicPr>
          <p:cNvPr descr="2016-07-13-16:10:20-Selection.png" id="95" name="Shape 95"/>
          <p:cNvPicPr preferRelativeResize="0"/>
          <p:nvPr/>
        </p:nvPicPr>
        <p:blipFill>
          <a:blip r:embed="rId4">
            <a:alphaModFix/>
          </a:blip>
          <a:stretch>
            <a:fillRect/>
          </a:stretch>
        </p:blipFill>
        <p:spPr>
          <a:xfrm>
            <a:off x="937275" y="3581400"/>
            <a:ext cx="6972300" cy="1162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334025"/>
            <a:ext cx="8520600" cy="572700"/>
          </a:xfrm>
          <a:prstGeom prst="rect">
            <a:avLst/>
          </a:prstGeom>
        </p:spPr>
        <p:txBody>
          <a:bodyPr anchorCtr="0" anchor="t" bIns="91425" lIns="91425" rIns="91425" tIns="91425">
            <a:noAutofit/>
          </a:bodyPr>
          <a:lstStyle/>
          <a:p>
            <a:pPr lvl="0" rtl="0">
              <a:spcBef>
                <a:spcPts val="0"/>
              </a:spcBef>
              <a:buNone/>
            </a:pPr>
            <a:r>
              <a:rPr b="1" lang="en" sz="3000"/>
              <a:t>Cassandra</a:t>
            </a:r>
          </a:p>
        </p:txBody>
      </p:sp>
      <p:pic>
        <p:nvPicPr>
          <p:cNvPr id="101" name="Shape 101"/>
          <p:cNvPicPr preferRelativeResize="0"/>
          <p:nvPr/>
        </p:nvPicPr>
        <p:blipFill>
          <a:blip r:embed="rId3">
            <a:alphaModFix/>
          </a:blip>
          <a:stretch>
            <a:fillRect/>
          </a:stretch>
        </p:blipFill>
        <p:spPr>
          <a:xfrm>
            <a:off x="1467297" y="1037472"/>
            <a:ext cx="5468849" cy="3780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334025"/>
            <a:ext cx="8520600" cy="572700"/>
          </a:xfrm>
          <a:prstGeom prst="rect">
            <a:avLst/>
          </a:prstGeom>
        </p:spPr>
        <p:txBody>
          <a:bodyPr anchorCtr="0" anchor="t" bIns="91425" lIns="91425" rIns="91425" tIns="91425">
            <a:noAutofit/>
          </a:bodyPr>
          <a:lstStyle/>
          <a:p>
            <a:pPr lvl="0" rtl="0">
              <a:spcBef>
                <a:spcPts val="0"/>
              </a:spcBef>
              <a:buNone/>
            </a:pPr>
            <a:r>
              <a:rPr b="1" lang="en" sz="3000"/>
              <a:t>AWS</a:t>
            </a:r>
            <a:r>
              <a:rPr b="1" lang="en" sz="2400"/>
              <a:t> (Amazon Web Services)</a:t>
            </a:r>
          </a:p>
        </p:txBody>
      </p:sp>
      <p:pic>
        <p:nvPicPr>
          <p:cNvPr id="107" name="Shape 107"/>
          <p:cNvPicPr preferRelativeResize="0"/>
          <p:nvPr/>
        </p:nvPicPr>
        <p:blipFill>
          <a:blip r:embed="rId3">
            <a:alphaModFix/>
          </a:blip>
          <a:stretch>
            <a:fillRect/>
          </a:stretch>
        </p:blipFill>
        <p:spPr>
          <a:xfrm>
            <a:off x="1407700" y="820825"/>
            <a:ext cx="5943600" cy="4162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